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96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6" r:id="rId14"/>
    <p:sldId id="277" r:id="rId15"/>
    <p:sldId id="287" r:id="rId16"/>
    <p:sldId id="283" r:id="rId17"/>
    <p:sldId id="278" r:id="rId18"/>
    <p:sldId id="266" r:id="rId19"/>
    <p:sldId id="288" r:id="rId20"/>
    <p:sldId id="290" r:id="rId21"/>
    <p:sldId id="289" r:id="rId22"/>
    <p:sldId id="291" r:id="rId23"/>
    <p:sldId id="284" r:id="rId24"/>
    <p:sldId id="285" r:id="rId25"/>
    <p:sldId id="280" r:id="rId26"/>
    <p:sldId id="274" r:id="rId27"/>
    <p:sldId id="294" r:id="rId28"/>
    <p:sldId id="286" r:id="rId29"/>
    <p:sldId id="298" r:id="rId30"/>
    <p:sldId id="293" r:id="rId31"/>
    <p:sldId id="295" r:id="rId3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930C-9A49-4BA8-AA67-9AA30BD15FD4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7968-DC74-4AC3-B70B-47622D829B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3BBA-E0DD-4ECE-8687-B89EE286C2C7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76B8-A47F-472E-91F3-640C6E351B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6F5C-70FA-4CAF-A9B6-913F0A6CFC3C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948D-16BF-4F80-9E16-CA86D6850F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6F30-A0FE-44C4-907A-93B5F3F4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113A-F6DE-4E3B-ADAF-49D61EDA1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B21-66D1-4C91-A2CF-684468958096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8914-C6CF-4C93-9351-D3727E4752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13-5F99-431A-8A41-101A4DCF19A9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EEB5-8D33-42E3-BE77-4065EA23D3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1350-FB64-46DB-B89A-3B437702A851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D174-16B3-47B0-BF1A-635E65FE24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19BD-AB1B-45DE-BC92-86E2D112982C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EF74-5AF0-46F1-A932-BCB4E71A16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3CBF-A523-44D5-A854-C8227EB6BA59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2F4C-CEAB-4553-9227-8A9D5B5AB7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E942-7A60-426C-B103-B8CF30212CCD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B1E3-0018-4A21-A3EA-36BD7EFA69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4545-021F-42CD-87A5-07C40797F8CE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2D50-06AF-4A5D-AE26-99C38E09A8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28E3-363C-47AE-8CBA-F017D951A525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3D78-1646-4F6F-86AB-D41B7AF829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424B3-968D-4164-AFBD-5A6CB33A8433}" type="datetimeFigureOut">
              <a:rPr lang="uk-UA"/>
              <a:pPr>
                <a:defRPr/>
              </a:pPr>
              <a:t>21.01.2014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8ACF1-CF6F-4219-8B7B-A25B8DF91E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  <p:sldLayoutId id="2147483795" r:id="rId12"/>
    <p:sldLayoutId id="21474837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5"/>
            <a:ext cx="7772400" cy="285752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Функції</a:t>
            </a: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листка:</a:t>
            </a:r>
            <a:b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фотосинтез, дихання, </a:t>
            </a:r>
            <a:r>
              <a:rPr lang="ru-RU" sz="6000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транспірація</a:t>
            </a: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sz="6000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7813"/>
            <a:ext cx="7854950" cy="928687"/>
          </a:xfrm>
        </p:spPr>
        <p:txBody>
          <a:bodyPr/>
          <a:lstStyle/>
          <a:p>
            <a:pPr marR="0" eaLnBrk="1" hangingPunct="1"/>
            <a:r>
              <a:rPr lang="uk-UA" b="1" smtClean="0">
                <a:solidFill>
                  <a:srgbClr val="002060"/>
                </a:solidFill>
              </a:rPr>
              <a:t>Матеріали до уроків у </a:t>
            </a:r>
            <a:r>
              <a:rPr lang="uk-UA" b="1" smtClean="0">
                <a:solidFill>
                  <a:srgbClr val="002060"/>
                </a:solidFill>
                <a:latin typeface="Arial" charset="0"/>
              </a:rPr>
              <a:t>6</a:t>
            </a:r>
            <a:r>
              <a:rPr lang="uk-UA" b="1" smtClean="0">
                <a:solidFill>
                  <a:srgbClr val="002060"/>
                </a:solidFill>
              </a:rPr>
              <a:t> кл.</a:t>
            </a:r>
          </a:p>
        </p:txBody>
      </p:sp>
      <p:pic>
        <p:nvPicPr>
          <p:cNvPr id="1536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Дихання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2247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	  Дихання</a:t>
            </a:r>
            <a:r>
              <a:rPr lang="uk-UA" b="1" dirty="0" smtClean="0">
                <a:solidFill>
                  <a:srgbClr val="002060"/>
                </a:solidFill>
              </a:rPr>
              <a:t> – це процес                                       протилежний                                                    фотосинтезу.                                                                 Під час дихання                                                      рослини поглинають                                            кисень, а виділяють                                     вуглекислий газ.                                                           Для нього неважливо,                                                    є сонячне проміння,                                                       чи його немає. </a:t>
            </a:r>
          </a:p>
        </p:txBody>
      </p:sp>
      <p:pic>
        <p:nvPicPr>
          <p:cNvPr id="2457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диханн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313"/>
            <a:ext cx="4143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279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 Дихання відбувається всередині клітин, тому носить назву внутрішньоклітинне дихання. Дихають рослини цілодобово. Найактивніше дихання спостерігається в тих частинах рослини, які ростуть.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Де здійснюється дихання?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5603" name="Рисунок 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8" descr="проростання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0"/>
            <a:ext cx="3786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 descr="лист и кл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214813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Що  відбувається </a:t>
            </a:r>
            <a:b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              під час дихання?</a:t>
            </a:r>
            <a:endParaRPr lang="uk-UA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86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  Під час дихання відбувається розпад органічних речовин до неорганічних та виділення енергії. Ця енергія використовується рослинами для забезпечення їхньої життєдіяльності.</a:t>
            </a:r>
          </a:p>
        </p:txBody>
      </p:sp>
      <p:pic>
        <p:nvPicPr>
          <p:cNvPr id="2662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сонце зл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28495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7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572000"/>
            <a:ext cx="2214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«Дихання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коренів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»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7650" name="Picture 5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428875"/>
            <a:ext cx="80010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Изображение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705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«Дихання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пагонів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»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8675" name="Рисунок 6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Пристосування до дихання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9698" name="Picture 11" descr="Изображение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86000"/>
            <a:ext cx="17637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" descr="Изображение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3276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5643563" y="471487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Дихальні корені</a:t>
            </a:r>
            <a:endParaRPr lang="uk-UA" sz="2800">
              <a:latin typeface="Constantia" pitchFamily="18" charset="0"/>
            </a:endParaRPr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2143125" y="3929063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Продихи</a:t>
            </a:r>
            <a:endParaRPr lang="uk-UA" sz="2800">
              <a:latin typeface="Constantia" pitchFamily="18" charset="0"/>
            </a:endParaRPr>
          </a:p>
        </p:txBody>
      </p:sp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4786313" y="6072188"/>
            <a:ext cx="2141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Сочевички</a:t>
            </a:r>
            <a:endParaRPr lang="uk-UA" sz="2800">
              <a:latin typeface="Constantia" pitchFamily="18" charset="0"/>
            </a:endParaRPr>
          </a:p>
        </p:txBody>
      </p:sp>
      <p:pic>
        <p:nvPicPr>
          <p:cNvPr id="29703" name="Рисунок 9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3" descr="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14563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7" descr="сочевичк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457200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Group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643938" cy="5000625"/>
        </p:xfrm>
        <a:graphic>
          <a:graphicData uri="http://schemas.openxmlformats.org/drawingml/2006/table">
            <a:tbl>
              <a:tblPr/>
              <a:tblGrid>
                <a:gridCol w="2881333"/>
                <a:gridCol w="2881333"/>
                <a:gridCol w="2881333"/>
              </a:tblGrid>
              <a:tr h="701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Фотосинтез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Ознаки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Дихання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1. На сонячному світлі або при штучному освітленні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Коли відбувається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1. Цілодобово, протягом всього життя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2. Зелені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клітини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, які містять хлорофіл.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Місце здійснення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2. Всі живі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клітини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рослини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Виділяється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Кисень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3. Поглинається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4. Поглинається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Вуглекислий 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Виділяється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5. Синтезуються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Органічні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речовини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5. Розщеляються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 Поглинається.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Енергія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6.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Звільняється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71480"/>
            <a:ext cx="8043890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Порівняння процесів</a:t>
            </a:r>
          </a:p>
        </p:txBody>
      </p:sp>
      <p:pic>
        <p:nvPicPr>
          <p:cNvPr id="30756" name="Рисунок 5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71625"/>
            <a:ext cx="8382000" cy="4786313"/>
          </a:xfrm>
        </p:spPr>
        <p:txBody>
          <a:bodyPr/>
          <a:lstStyle/>
          <a:p>
            <a:pPr marR="0" eaLnBrk="1" hangingPunct="1">
              <a:lnSpc>
                <a:spcPct val="60000"/>
              </a:lnSpc>
            </a:pPr>
            <a:endParaRPr lang="en-US" smtClean="0"/>
          </a:p>
          <a:p>
            <a:pPr marR="0" algn="l" eaLnBrk="1" hangingPunct="1">
              <a:lnSpc>
                <a:spcPct val="60000"/>
              </a:lnSpc>
            </a:pPr>
            <a:r>
              <a:rPr lang="en-US" smtClean="0"/>
              <a:t>               </a:t>
            </a:r>
            <a:r>
              <a:rPr lang="en-US" sz="2400" smtClean="0"/>
              <a:t>O</a:t>
            </a:r>
            <a:r>
              <a:rPr lang="en-US" sz="2400" baseline="-20000" smtClean="0"/>
              <a:t>2</a:t>
            </a:r>
            <a:r>
              <a:rPr lang="en-US" sz="2400" baseline="-25000" smtClean="0"/>
              <a:t>                                              </a:t>
            </a:r>
            <a:r>
              <a:rPr lang="en-US" sz="2400" smtClean="0"/>
              <a:t> </a:t>
            </a:r>
            <a:r>
              <a:rPr lang="uk-UA" sz="2400" smtClean="0"/>
              <a:t>                        </a:t>
            </a:r>
            <a:r>
              <a:rPr lang="en-US" sz="2400" smtClean="0"/>
              <a:t>CO</a:t>
            </a:r>
            <a:r>
              <a:rPr lang="en-US" sz="2400" baseline="-20000" smtClean="0"/>
              <a:t>2  </a:t>
            </a:r>
            <a:r>
              <a:rPr lang="uk-UA" sz="2400" baseline="-20000" smtClean="0"/>
              <a:t>          </a:t>
            </a:r>
            <a:r>
              <a:rPr lang="en-US" sz="2400" smtClean="0"/>
              <a:t>H</a:t>
            </a:r>
            <a:r>
              <a:rPr lang="en-US" sz="2400" baseline="-20000" smtClean="0"/>
              <a:t>2</a:t>
            </a:r>
            <a:r>
              <a:rPr lang="en-US" sz="2400" smtClean="0"/>
              <a:t>O</a:t>
            </a:r>
            <a:r>
              <a:rPr lang="en-US" sz="2400" baseline="-20000" smtClean="0"/>
              <a:t> </a:t>
            </a:r>
            <a:endParaRPr lang="en-US" smtClean="0"/>
          </a:p>
          <a:p>
            <a:pPr marR="0" algn="l" eaLnBrk="1" hangingPunct="1">
              <a:lnSpc>
                <a:spcPct val="60000"/>
              </a:lnSpc>
            </a:pPr>
            <a:endParaRPr lang="en-US" sz="1100" smtClean="0"/>
          </a:p>
          <a:p>
            <a:pPr marR="0" algn="l" eaLnBrk="1" hangingPunct="1">
              <a:lnSpc>
                <a:spcPct val="60000"/>
              </a:lnSpc>
            </a:pPr>
            <a:r>
              <a:rPr lang="ru-RU" sz="1100" smtClean="0"/>
              <a:t>                                                                                                                    </a:t>
            </a:r>
            <a:endParaRPr lang="en-US" sz="1100" smtClean="0"/>
          </a:p>
          <a:p>
            <a:pPr marR="0" algn="l" eaLnBrk="1" hangingPunct="1">
              <a:lnSpc>
                <a:spcPct val="60000"/>
              </a:lnSpc>
            </a:pPr>
            <a:r>
              <a:rPr lang="ru-RU" sz="1100" smtClean="0"/>
              <a:t>             </a:t>
            </a:r>
            <a:endParaRPr lang="en-US" sz="1100" smtClean="0"/>
          </a:p>
          <a:p>
            <a:pPr marR="0" algn="l" eaLnBrk="1" hangingPunct="1">
              <a:lnSpc>
                <a:spcPct val="60000"/>
              </a:lnSpc>
            </a:pPr>
            <a:r>
              <a:rPr lang="en-US" sz="1100" smtClean="0"/>
              <a:t>                                </a:t>
            </a:r>
            <a:r>
              <a:rPr lang="ru-RU" sz="1100" smtClean="0"/>
              <a:t> </a:t>
            </a:r>
            <a:r>
              <a:rPr lang="en-US" sz="1100" smtClean="0"/>
              <a:t> </a:t>
            </a:r>
            <a:r>
              <a:rPr lang="ru-RU" sz="1100" smtClean="0"/>
              <a:t>                                                                       </a:t>
            </a:r>
          </a:p>
          <a:p>
            <a:pPr marR="0" algn="l" eaLnBrk="1" hangingPunct="1">
              <a:lnSpc>
                <a:spcPct val="60000"/>
              </a:lnSpc>
            </a:pPr>
            <a:endParaRPr lang="ru-RU" sz="1100" smtClean="0"/>
          </a:p>
          <a:p>
            <a:pPr marR="0" algn="l" eaLnBrk="1" hangingPunct="1">
              <a:lnSpc>
                <a:spcPct val="60000"/>
              </a:lnSpc>
            </a:pPr>
            <a:endParaRPr lang="ru-RU" sz="1100" smtClean="0"/>
          </a:p>
          <a:p>
            <a:pPr marR="0" algn="l" eaLnBrk="1" hangingPunct="1">
              <a:lnSpc>
                <a:spcPct val="60000"/>
              </a:lnSpc>
            </a:pPr>
            <a:r>
              <a:rPr lang="ru-RU" sz="1100" smtClean="0"/>
              <a:t>                                                                                                                                                </a:t>
            </a:r>
            <a:r>
              <a:rPr lang="ru-RU" sz="2200" smtClean="0"/>
              <a:t>Е</a:t>
            </a:r>
            <a:r>
              <a:rPr lang="ru-RU" sz="1100" smtClean="0"/>
              <a:t>   </a:t>
            </a:r>
            <a:r>
              <a:rPr lang="en-US" sz="1100" smtClean="0"/>
              <a:t>           </a:t>
            </a:r>
            <a:r>
              <a:rPr lang="ru-RU" sz="1100" smtClean="0"/>
              <a:t>  </a:t>
            </a:r>
            <a:r>
              <a:rPr lang="en-US" sz="1900" smtClean="0"/>
              <a:t>                              </a:t>
            </a:r>
            <a:endParaRPr lang="ru-RU" sz="1900" smtClean="0"/>
          </a:p>
          <a:p>
            <a:pPr marR="0" eaLnBrk="1" hangingPunct="1">
              <a:lnSpc>
                <a:spcPct val="60000"/>
              </a:lnSpc>
            </a:pPr>
            <a:endParaRPr lang="ru-RU" sz="1900" smtClean="0"/>
          </a:p>
          <a:p>
            <a:pPr marR="0" eaLnBrk="1" hangingPunct="1">
              <a:lnSpc>
                <a:spcPct val="60000"/>
              </a:lnSpc>
            </a:pPr>
            <a:endParaRPr lang="ru-RU" sz="1900" smtClean="0"/>
          </a:p>
          <a:p>
            <a:pPr marR="0" eaLnBrk="1" hangingPunct="1">
              <a:lnSpc>
                <a:spcPct val="60000"/>
              </a:lnSpc>
            </a:pPr>
            <a:r>
              <a:rPr lang="ru-RU" sz="1900" smtClean="0"/>
              <a:t>      </a:t>
            </a:r>
          </a:p>
          <a:p>
            <a:pPr marR="0" eaLnBrk="1" hangingPunct="1">
              <a:lnSpc>
                <a:spcPct val="60000"/>
              </a:lnSpc>
            </a:pPr>
            <a:endParaRPr lang="en-US" sz="4100" smtClean="0"/>
          </a:p>
          <a:p>
            <a:pPr marR="0" algn="l" eaLnBrk="1" hangingPunct="1">
              <a:lnSpc>
                <a:spcPct val="60000"/>
              </a:lnSpc>
            </a:pPr>
            <a:r>
              <a:rPr lang="en-US" sz="4100" smtClean="0"/>
              <a:t>    </a:t>
            </a:r>
          </a:p>
          <a:p>
            <a:pPr marR="0" algn="l" eaLnBrk="1" hangingPunct="1">
              <a:lnSpc>
                <a:spcPct val="60000"/>
              </a:lnSpc>
            </a:pPr>
            <a:r>
              <a:rPr lang="en-US" sz="2400" smtClean="0"/>
              <a:t>      </a:t>
            </a:r>
            <a:r>
              <a:rPr lang="ru-RU" sz="2400" smtClean="0"/>
              <a:t>   </a:t>
            </a:r>
            <a:r>
              <a:rPr lang="en-US" sz="2400" smtClean="0"/>
              <a:t>CO</a:t>
            </a:r>
            <a:r>
              <a:rPr lang="en-US" sz="2400" baseline="-20000" smtClean="0"/>
              <a:t>2        </a:t>
            </a:r>
            <a:r>
              <a:rPr lang="uk-UA" sz="2400" baseline="-20000" smtClean="0"/>
              <a:t>            </a:t>
            </a:r>
            <a:r>
              <a:rPr lang="en-US" sz="2400" smtClean="0"/>
              <a:t>H</a:t>
            </a:r>
            <a:r>
              <a:rPr lang="en-US" sz="2400" baseline="-20000" smtClean="0"/>
              <a:t>2</a:t>
            </a:r>
            <a:r>
              <a:rPr lang="en-US" sz="2400" smtClean="0"/>
              <a:t>O                           </a:t>
            </a:r>
            <a:r>
              <a:rPr lang="uk-UA" sz="2400" smtClean="0"/>
              <a:t>              </a:t>
            </a:r>
            <a:r>
              <a:rPr lang="en-US" sz="2400" smtClean="0"/>
              <a:t>O</a:t>
            </a:r>
            <a:r>
              <a:rPr lang="en-US" sz="2400" baseline="-20000" smtClean="0"/>
              <a:t>2</a:t>
            </a:r>
          </a:p>
          <a:p>
            <a:pPr marR="0" eaLnBrk="1" hangingPunct="1">
              <a:lnSpc>
                <a:spcPct val="60000"/>
              </a:lnSpc>
            </a:pPr>
            <a:endParaRPr lang="en-US" sz="4100" baseline="-25000" smtClean="0"/>
          </a:p>
          <a:p>
            <a:pPr marR="0" eaLnBrk="1" hangingPunct="1">
              <a:lnSpc>
                <a:spcPct val="60000"/>
              </a:lnSpc>
            </a:pPr>
            <a:r>
              <a:rPr lang="en-US" sz="1900" smtClean="0"/>
              <a:t>                                                                                                    </a:t>
            </a:r>
            <a:r>
              <a:rPr lang="ru-RU" sz="1900" smtClean="0"/>
              <a:t>                                                                   </a:t>
            </a:r>
            <a:r>
              <a:rPr lang="en-US" sz="1900" smtClean="0"/>
              <a:t> </a:t>
            </a:r>
            <a:endParaRPr lang="ru-RU" sz="1900" smtClean="0"/>
          </a:p>
        </p:txBody>
      </p:sp>
      <p:pic>
        <p:nvPicPr>
          <p:cNvPr id="79876" name="Picture 4" descr="Изображение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071813"/>
            <a:ext cx="20367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724400" y="1447800"/>
            <a:ext cx="381000" cy="6096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762000" y="1371600"/>
            <a:ext cx="762000" cy="685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5105400" y="1447800"/>
            <a:ext cx="6858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18288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6781800" y="39624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32766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6096000" y="21336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7239000" y="22098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 flipV="1">
            <a:off x="1981200" y="22860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4038600" y="40386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219200" y="2133600"/>
            <a:ext cx="3810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 flipV="1">
            <a:off x="5638800" y="31242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762000" y="2133600"/>
            <a:ext cx="381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Constantia" pitchFamily="18" charset="0"/>
              </a:rPr>
              <a:t>Е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905000" y="373380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chemeClr val="tx2"/>
                </a:solidFill>
                <a:latin typeface="Constantia" pitchFamily="18" charset="0"/>
              </a:rPr>
              <a:t>хлоропласт</a:t>
            </a:r>
          </a:p>
        </p:txBody>
      </p:sp>
      <p:pic>
        <p:nvPicPr>
          <p:cNvPr id="31762" name="Рисунок 19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14348" y="571480"/>
            <a:ext cx="7972452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Порівняння процесів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71472" y="5500702"/>
            <a:ext cx="8229600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uk-UA" sz="3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ф</a:t>
            </a:r>
            <a:r>
              <a:rPr lang="uk-UA" sz="3600" b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отосинтез</a:t>
            </a:r>
            <a:r>
              <a:rPr lang="uk-UA" sz="3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                        дихання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7" grpId="0" animBg="1"/>
      <p:bldP spid="79888" grpId="0" animBg="1"/>
      <p:bldP spid="798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652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  </a:t>
            </a:r>
            <a:r>
              <a:rPr lang="uk-UA" sz="2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 </a:t>
            </a:r>
            <a:r>
              <a:rPr lang="uk-UA" sz="2800" b="1" dirty="0" smtClean="0">
                <a:solidFill>
                  <a:srgbClr val="002060"/>
                </a:solidFill>
              </a:rPr>
              <a:t>– це процес виведення з рослини води у вигляді пари. Її випаровують усі частини рослини, але найінтенсивніше листки. Цей процес називають транспірацією.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Вона зумовлює охолодження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рослини, тобто захищає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рослину від перегрівання та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сприяє пересуванню речовин по рослині.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3277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286500" y="3786188"/>
            <a:ext cx="1857375" cy="15716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357188" y="1935163"/>
            <a:ext cx="8329612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Транспірація сприяє руху                                     води з мінеральними речо -                             винами по стеблу від кореня                                       до листків. Чим інтенсивніше                                         випаровування, тим швидше                                відбувається цей рух.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Завдяки транспірації навколо                                          рослини створюється                                     особливий мікроклімат. </a:t>
            </a:r>
          </a:p>
        </p:txBody>
      </p:sp>
      <p:pic>
        <p:nvPicPr>
          <p:cNvPr id="3379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к буд рос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57375"/>
            <a:ext cx="314642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2799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Ознайомити учнів із основними функціями листка: фотосинтезом, диханням та випаровуванням води.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Зробити порівняльну характеристику </a:t>
            </a:r>
            <a:r>
              <a:rPr lang="en-US" b="1" smtClean="0">
                <a:solidFill>
                  <a:srgbClr val="002060"/>
                </a:solidFill>
              </a:rPr>
              <a:t>             </a:t>
            </a:r>
            <a:r>
              <a:rPr lang="uk-UA" b="1" smtClean="0">
                <a:solidFill>
                  <a:srgbClr val="002060"/>
                </a:solidFill>
              </a:rPr>
              <a:t>ци</a:t>
            </a:r>
            <a:r>
              <a:rPr lang="uk-UA" b="1" smtClean="0">
                <a:solidFill>
                  <a:srgbClr val="002060"/>
                </a:solidFill>
                <a:latin typeface="Arial" charset="0"/>
              </a:rPr>
              <a:t>х</a:t>
            </a:r>
            <a:r>
              <a:rPr lang="uk-UA" b="1" smtClean="0">
                <a:solidFill>
                  <a:srgbClr val="002060"/>
                </a:solidFill>
              </a:rPr>
              <a:t> процес</a:t>
            </a:r>
            <a:r>
              <a:rPr lang="uk-UA" b="1" smtClean="0">
                <a:solidFill>
                  <a:srgbClr val="002060"/>
                </a:solidFill>
                <a:latin typeface="Arial" charset="0"/>
              </a:rPr>
              <a:t>ів</a:t>
            </a:r>
            <a:r>
              <a:rPr lang="uk-UA" b="1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Розкрити значення цих процесів </a:t>
            </a:r>
            <a:r>
              <a:rPr lang="en-US" b="1" smtClean="0">
                <a:solidFill>
                  <a:srgbClr val="002060"/>
                </a:solidFill>
              </a:rPr>
              <a:t>                       </a:t>
            </a:r>
            <a:r>
              <a:rPr lang="uk-UA" b="1" smtClean="0">
                <a:solidFill>
                  <a:srgbClr val="002060"/>
                </a:solidFill>
              </a:rPr>
              <a:t>для рослинного світу, для природи </a:t>
            </a:r>
            <a:r>
              <a:rPr lang="en-US" b="1" smtClean="0">
                <a:solidFill>
                  <a:srgbClr val="002060"/>
                </a:solidFill>
              </a:rPr>
              <a:t>                        </a:t>
            </a:r>
            <a:r>
              <a:rPr lang="uk-UA" b="1" smtClean="0">
                <a:solidFill>
                  <a:srgbClr val="002060"/>
                </a:solidFill>
              </a:rPr>
              <a:t>в цілому та в житті організмів на </a:t>
            </a:r>
            <a:r>
              <a:rPr lang="en-US" b="1" smtClean="0">
                <a:solidFill>
                  <a:srgbClr val="002060"/>
                </a:solidFill>
              </a:rPr>
              <a:t>                    </a:t>
            </a:r>
            <a:r>
              <a:rPr lang="uk-UA" b="1" smtClean="0">
                <a:solidFill>
                  <a:srgbClr val="002060"/>
                </a:solidFill>
              </a:rPr>
              <a:t>планеті.</a:t>
            </a:r>
          </a:p>
          <a:p>
            <a:pPr eaLnBrk="1" hangingPunct="1"/>
            <a:endParaRPr lang="uk-UA" smtClean="0"/>
          </a:p>
        </p:txBody>
      </p:sp>
      <p:pic>
        <p:nvPicPr>
          <p:cNvPr id="1638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643688" y="3714750"/>
            <a:ext cx="2000250" cy="20716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впливає на випаровування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65587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</a:rPr>
              <a:t>Випаровування води залежить від:</a:t>
            </a:r>
          </a:p>
          <a:p>
            <a:pPr eaLnBrk="1" hangingPunct="1"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вологості;</a:t>
            </a:r>
          </a:p>
          <a:p>
            <a:pPr eaLnBrk="1" hangingPunct="1"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температури;</a:t>
            </a:r>
          </a:p>
          <a:p>
            <a:pPr eaLnBrk="1" hangingPunct="1"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руху повітря (вітру);</a:t>
            </a:r>
          </a:p>
          <a:p>
            <a:pPr eaLnBrk="1" hangingPunct="1"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віку листків;</a:t>
            </a:r>
          </a:p>
          <a:p>
            <a:pPr eaLnBrk="1" hangingPunct="1"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площі листкової </a:t>
            </a:r>
            <a:r>
              <a:rPr lang="en-US" sz="2800" b="1" smtClean="0">
                <a:solidFill>
                  <a:srgbClr val="002060"/>
                </a:solidFill>
              </a:rPr>
              <a:t>                               </a:t>
            </a:r>
            <a:r>
              <a:rPr lang="uk-UA" sz="2800" b="1" smtClean="0">
                <a:solidFill>
                  <a:srgbClr val="002060"/>
                </a:solidFill>
              </a:rPr>
              <a:t>пластинки…</a:t>
            </a:r>
          </a:p>
          <a:p>
            <a:pPr eaLnBrk="1" hangingPunct="1">
              <a:buFontTx/>
              <a:buChar char="-"/>
            </a:pPr>
            <a:endParaRPr lang="uk-UA" smtClean="0"/>
          </a:p>
        </p:txBody>
      </p:sp>
      <p:pic>
        <p:nvPicPr>
          <p:cNvPr id="3481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714875" y="2571750"/>
            <a:ext cx="3143250" cy="26431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Цікаво знати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Соняшник протягом доби випаровує                     у 17 разів більше води, ніж людина.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У жарку погоду температура листків нижча на 4-5 градусів, ніж температура повітря. 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У спекотну погоду рослини виділяють не водяну пару, а цілі краплі води, які скапують вниз. Це називається “плач” рослини.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Молоді листки випаровують води більше, ніж старі.</a:t>
            </a:r>
          </a:p>
        </p:txBody>
      </p:sp>
      <p:pic>
        <p:nvPicPr>
          <p:cNvPr id="3584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сонце ы сонях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285875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Внутрішня будова листка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1366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Всі розглянуті процеси не відбувалися б, якби листок не мав такої складної клітинної будови. </a:t>
            </a:r>
          </a:p>
        </p:txBody>
      </p:sp>
      <p:pic>
        <p:nvPicPr>
          <p:cNvPr id="36867" name="Рисунок 3" descr="b2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143250"/>
            <a:ext cx="3643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Bio150_00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173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</a:rPr>
              <a:t>Виправити помилку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/>
              <a:t>О2</a:t>
            </a:r>
            <a:endParaRPr lang="ru-RU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dirty="0"/>
              <a:t>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Фотосинтез </a:t>
            </a:r>
            <a:r>
              <a:rPr lang="ru-RU" sz="2800" dirty="0"/>
              <a:t>                  </a:t>
            </a:r>
            <a:r>
              <a:rPr lang="ru-RU" sz="2800" b="1" dirty="0"/>
              <a:t>СО2 </a:t>
            </a:r>
            <a:r>
              <a:rPr lang="ru-RU" sz="2800" dirty="0"/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Дихання</a:t>
            </a:r>
            <a:endParaRPr lang="ru-RU" sz="2800" b="1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</a:t>
            </a:r>
            <a:r>
              <a:rPr lang="ru-RU" sz="2800" dirty="0" smtClean="0"/>
              <a:t>    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речовини</a:t>
            </a:r>
            <a:r>
              <a:rPr lang="ru-RU" sz="2800" b="1" dirty="0" smtClean="0"/>
              <a:t>                                            </a:t>
            </a:r>
            <a:endParaRPr lang="ru-RU" sz="2800" b="1" dirty="0"/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 flipH="1" flipV="1">
            <a:off x="5105400" y="3886200"/>
            <a:ext cx="146685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 flipH="1">
            <a:off x="2714625" y="3840163"/>
            <a:ext cx="1285875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Freeform 8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>
              <a:gd name="T0" fmla="*/ 0 w 1104"/>
              <a:gd name="T1" fmla="*/ 0 h 720"/>
              <a:gd name="T2" fmla="*/ 685800 w 1104"/>
              <a:gd name="T3" fmla="*/ 838200 h 720"/>
              <a:gd name="T4" fmla="*/ 1752600 w 1104"/>
              <a:gd name="T5" fmla="*/ 114300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 rot="-54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5" name="Freeform 12"/>
          <p:cNvSpPr>
            <a:spLocks/>
          </p:cNvSpPr>
          <p:nvPr/>
        </p:nvSpPr>
        <p:spPr bwMode="auto">
          <a:xfrm rot="10252695">
            <a:off x="6386513" y="2265363"/>
            <a:ext cx="1744662" cy="1544637"/>
          </a:xfrm>
          <a:custGeom>
            <a:avLst/>
            <a:gdLst>
              <a:gd name="T0" fmla="*/ 0 w 1104"/>
              <a:gd name="T1" fmla="*/ 0 h 720"/>
              <a:gd name="T2" fmla="*/ 682694 w 1104"/>
              <a:gd name="T3" fmla="*/ 1132734 h 720"/>
              <a:gd name="T4" fmla="*/ 1744662 w 1104"/>
              <a:gd name="T5" fmla="*/ 1544637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6" name="Freeform 13"/>
          <p:cNvSpPr>
            <a:spLocks/>
          </p:cNvSpPr>
          <p:nvPr/>
        </p:nvSpPr>
        <p:spPr bwMode="auto">
          <a:xfrm rot="-4670990">
            <a:off x="6629400" y="4191000"/>
            <a:ext cx="1676400" cy="1219200"/>
          </a:xfrm>
          <a:custGeom>
            <a:avLst/>
            <a:gdLst>
              <a:gd name="T0" fmla="*/ 0 w 1104"/>
              <a:gd name="T1" fmla="*/ 0 h 720"/>
              <a:gd name="T2" fmla="*/ 655983 w 1104"/>
              <a:gd name="T3" fmla="*/ 894080 h 720"/>
              <a:gd name="T4" fmla="*/ 1676400 w 1104"/>
              <a:gd name="T5" fmla="*/ 121920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7" name="AutoShape 14"/>
          <p:cNvSpPr>
            <a:spLocks noChangeArrowheads="1"/>
          </p:cNvSpPr>
          <p:nvPr/>
        </p:nvSpPr>
        <p:spPr bwMode="auto">
          <a:xfrm rot="-9620771">
            <a:off x="8153400" y="3962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8" name="AutoShape 15"/>
          <p:cNvSpPr>
            <a:spLocks noChangeArrowheads="1"/>
          </p:cNvSpPr>
          <p:nvPr/>
        </p:nvSpPr>
        <p:spPr bwMode="auto">
          <a:xfrm rot="5400000">
            <a:off x="6072188" y="2357438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 rot="2110919">
            <a:off x="681038" y="3395663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900" name="Freeform 22"/>
          <p:cNvSpPr>
            <a:spLocks/>
          </p:cNvSpPr>
          <p:nvPr/>
        </p:nvSpPr>
        <p:spPr bwMode="auto">
          <a:xfrm rot="6976979">
            <a:off x="900907" y="2243931"/>
            <a:ext cx="1770062" cy="1355725"/>
          </a:xfrm>
          <a:custGeom>
            <a:avLst/>
            <a:gdLst>
              <a:gd name="T0" fmla="*/ 0 w 1104"/>
              <a:gd name="T1" fmla="*/ 0 h 720"/>
              <a:gd name="T2" fmla="*/ 692633 w 1104"/>
              <a:gd name="T3" fmla="*/ 994198 h 720"/>
              <a:gd name="T4" fmla="*/ 1770062 w 1104"/>
              <a:gd name="T5" fmla="*/ 1355725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901" name="Рисунок 1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642918"/>
            <a:ext cx="7800972" cy="10715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</a:rPr>
              <a:t>Вірно!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/>
              <a:t>О2</a:t>
            </a:r>
            <a:endParaRPr lang="ru-RU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dirty="0"/>
              <a:t>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Фотосинтез </a:t>
            </a:r>
            <a:r>
              <a:rPr lang="ru-RU" sz="2800" dirty="0" smtClean="0"/>
              <a:t>                  </a:t>
            </a:r>
            <a:r>
              <a:rPr lang="ru-RU" sz="2800" b="1" dirty="0"/>
              <a:t>СО2</a:t>
            </a:r>
            <a:r>
              <a:rPr lang="ru-RU" sz="2000" b="1" dirty="0"/>
              <a:t> </a:t>
            </a:r>
            <a:r>
              <a:rPr lang="ru-RU" sz="2800" dirty="0"/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Дихання</a:t>
            </a:r>
            <a:r>
              <a:rPr lang="ru-RU" sz="2800" dirty="0" smtClean="0"/>
              <a:t> </a:t>
            </a: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/>
              <a:t>                     </a:t>
            </a:r>
            <a:r>
              <a:rPr lang="ru-RU" sz="2800" b="1" dirty="0" smtClean="0"/>
              <a:t>       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речовини</a:t>
            </a:r>
            <a:r>
              <a:rPr lang="ru-RU" sz="2800" b="1" dirty="0" smtClean="0"/>
              <a:t>                                            </a:t>
            </a:r>
            <a:endParaRPr lang="ru-RU" sz="2800" b="1" dirty="0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 flipH="1">
            <a:off x="5214938" y="3929063"/>
            <a:ext cx="1357312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 flipH="1">
            <a:off x="2786063" y="3929063"/>
            <a:ext cx="1285875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>
              <a:gd name="T0" fmla="*/ 0 w 1104"/>
              <a:gd name="T1" fmla="*/ 0 h 720"/>
              <a:gd name="T2" fmla="*/ 685800 w 1104"/>
              <a:gd name="T3" fmla="*/ 838200 h 720"/>
              <a:gd name="T4" fmla="*/ 1752600 w 1104"/>
              <a:gd name="T5" fmla="*/ 114300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 rot="-54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19" name="Freeform 8"/>
          <p:cNvSpPr>
            <a:spLocks/>
          </p:cNvSpPr>
          <p:nvPr/>
        </p:nvSpPr>
        <p:spPr bwMode="auto">
          <a:xfrm rot="10252695">
            <a:off x="6400800" y="2438400"/>
            <a:ext cx="1744663" cy="1370013"/>
          </a:xfrm>
          <a:custGeom>
            <a:avLst/>
            <a:gdLst>
              <a:gd name="T0" fmla="*/ 0 w 1104"/>
              <a:gd name="T1" fmla="*/ 0 h 720"/>
              <a:gd name="T2" fmla="*/ 682694 w 1104"/>
              <a:gd name="T3" fmla="*/ 1004676 h 720"/>
              <a:gd name="T4" fmla="*/ 1744663 w 1104"/>
              <a:gd name="T5" fmla="*/ 1370013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0" name="Freeform 9"/>
          <p:cNvSpPr>
            <a:spLocks/>
          </p:cNvSpPr>
          <p:nvPr/>
        </p:nvSpPr>
        <p:spPr bwMode="auto">
          <a:xfrm rot="-4670990">
            <a:off x="6705600" y="4273550"/>
            <a:ext cx="1498600" cy="1231900"/>
          </a:xfrm>
          <a:custGeom>
            <a:avLst/>
            <a:gdLst>
              <a:gd name="T0" fmla="*/ 0 w 1104"/>
              <a:gd name="T1" fmla="*/ 0 h 720"/>
              <a:gd name="T2" fmla="*/ 586409 w 1104"/>
              <a:gd name="T3" fmla="*/ 903393 h 720"/>
              <a:gd name="T4" fmla="*/ 1498600 w 1104"/>
              <a:gd name="T5" fmla="*/ 123190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10"/>
          <p:cNvSpPr>
            <a:spLocks noChangeArrowheads="1"/>
          </p:cNvSpPr>
          <p:nvPr/>
        </p:nvSpPr>
        <p:spPr bwMode="auto">
          <a:xfrm rot="-9620771">
            <a:off x="8170863" y="4098925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Freeform 12"/>
          <p:cNvSpPr>
            <a:spLocks/>
          </p:cNvSpPr>
          <p:nvPr/>
        </p:nvSpPr>
        <p:spPr bwMode="auto">
          <a:xfrm rot="6976979">
            <a:off x="765968" y="2434432"/>
            <a:ext cx="1897063" cy="1295400"/>
          </a:xfrm>
          <a:custGeom>
            <a:avLst/>
            <a:gdLst>
              <a:gd name="T0" fmla="*/ 0 w 1104"/>
              <a:gd name="T1" fmla="*/ 0 h 720"/>
              <a:gd name="T2" fmla="*/ 742329 w 1104"/>
              <a:gd name="T3" fmla="*/ 949960 h 720"/>
              <a:gd name="T4" fmla="*/ 1897063 w 1104"/>
              <a:gd name="T5" fmla="*/ 129540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13"/>
          <p:cNvSpPr>
            <a:spLocks noChangeArrowheads="1"/>
          </p:cNvSpPr>
          <p:nvPr/>
        </p:nvSpPr>
        <p:spPr bwMode="auto">
          <a:xfrm rot="-1742340">
            <a:off x="8153400" y="3581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4" name="AutoShape 15"/>
          <p:cNvSpPr>
            <a:spLocks noChangeArrowheads="1"/>
          </p:cNvSpPr>
          <p:nvPr/>
        </p:nvSpPr>
        <p:spPr bwMode="auto">
          <a:xfrm rot="-5033829">
            <a:off x="2667000" y="2438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8925" name="Рисунок 1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00250"/>
            <a:ext cx="8501063" cy="33575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Тип живлення ………..Повітряне  (фотосинтез)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Орган ………………………Листок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Тканина ………………….Основна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Клітини ………………….Стовпчасті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Структури …………….. Хлоропласти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Речовини  ………………Органічні (крохмал</a:t>
            </a:r>
            <a:r>
              <a:rPr lang="uk-UA" sz="2800" b="1" smtClean="0">
                <a:solidFill>
                  <a:srgbClr val="002060"/>
                </a:solidFill>
                <a:latin typeface="Arial" charset="0"/>
              </a:rPr>
              <a:t>ь</a:t>
            </a:r>
            <a:r>
              <a:rPr lang="ru-RU" sz="2800" b="1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9938" name="Line 9"/>
          <p:cNvSpPr>
            <a:spLocks noChangeShapeType="1"/>
          </p:cNvSpPr>
          <p:nvPr/>
        </p:nvSpPr>
        <p:spPr bwMode="auto">
          <a:xfrm>
            <a:off x="32766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Line 10"/>
          <p:cNvSpPr>
            <a:spLocks noChangeShapeType="1"/>
          </p:cNvSpPr>
          <p:nvPr/>
        </p:nvSpPr>
        <p:spPr bwMode="auto">
          <a:xfrm>
            <a:off x="35052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9940" name="Рисунок 11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2910" y="642918"/>
            <a:ext cx="8143932" cy="100013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  <a:ea typeface="+mj-ea"/>
                <a:cs typeface="+mj-cs"/>
              </a:rPr>
              <a:t>Схема повітряного живлення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Узагальнити вивчене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35163"/>
            <a:ext cx="8329612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 </a:t>
            </a:r>
            <a:r>
              <a:rPr lang="uk-UA" b="1" smtClean="0">
                <a:solidFill>
                  <a:srgbClr val="002060"/>
                </a:solidFill>
              </a:rPr>
              <a:t>Охарактеризувати                                                      зображені процеси.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(про кожну складову                                                        частину процесів                                           розповідає окремий                                            учень).</a:t>
            </a:r>
          </a:p>
        </p:txBody>
      </p:sp>
      <p:pic>
        <p:nvPicPr>
          <p:cNvPr id="40963" name="Picture 4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928813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 descr="дихання росли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214813"/>
            <a:ext cx="21367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Обговорення проблемних запитань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35163"/>
            <a:ext cx="8501062" cy="438943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Яка рослина проживе найдовше і чому?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першою загине друга</a:t>
            </a:r>
            <a:r>
              <a:rPr lang="uk-UA" b="1" dirty="0" smtClean="0">
                <a:solidFill>
                  <a:srgbClr val="002060"/>
                </a:solidFill>
              </a:rPr>
              <a:t>, тому що до неї через поліетилен зовсім немає доступу повітря, хоча світла достатньо, але ми знаємо, що без вуглекислого газу фотосинтез не відбуватиметься;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другою загине перша, </a:t>
            </a:r>
            <a:r>
              <a:rPr lang="uk-UA" b="1" dirty="0" smtClean="0">
                <a:solidFill>
                  <a:srgbClr val="002060"/>
                </a:solidFill>
              </a:rPr>
              <a:t>так як папір ще нетривалий час може пропускати повітря, але не буде доступу світла;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третя може існувати довго</a:t>
            </a:r>
            <a:r>
              <a:rPr lang="uk-UA" b="1" dirty="0" smtClean="0">
                <a:solidFill>
                  <a:srgbClr val="002060"/>
                </a:solidFill>
              </a:rPr>
              <a:t>, так як є доступ світла і повітря, що необхідні для фотосинтезу і дихання.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4198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9613" cy="3886200"/>
          </a:xfrm>
        </p:spPr>
        <p:txBody>
          <a:bodyPr/>
          <a:lstStyle/>
          <a:p>
            <a:pPr eaLnBrk="1" hangingPunct="1"/>
            <a:r>
              <a:rPr lang="en-US" sz="2200" b="1" smtClean="0"/>
              <a:t>1</a:t>
            </a:r>
            <a:r>
              <a:rPr lang="ru-RU" sz="2200" b="1" smtClean="0"/>
              <a:t>. </a:t>
            </a:r>
            <a:r>
              <a:rPr lang="ru-RU" sz="2200" b="1" smtClean="0">
                <a:solidFill>
                  <a:srgbClr val="002060"/>
                </a:solidFill>
              </a:rPr>
              <a:t>Всі живі організми дихають.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2. Газообмін у листках відбувається  через сочевички.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3. Рослини не мають  спеціальних органів дихання.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4. Газообмін листків відбувається через продихи.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5. Водорості у воді не дихають.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6. При фотосинтезі виділяється вуглекислий газ.</a:t>
            </a:r>
          </a:p>
          <a:p>
            <a:pPr eaLnBrk="1" hangingPunct="1"/>
            <a:r>
              <a:rPr lang="ru-RU" sz="2200" b="1" smtClean="0">
                <a:solidFill>
                  <a:srgbClr val="002060"/>
                </a:solidFill>
              </a:rPr>
              <a:t>7. Рослини дихають тільки в темряві.</a:t>
            </a:r>
            <a:endParaRPr lang="en-US" sz="2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200" b="1" smtClean="0">
                <a:solidFill>
                  <a:srgbClr val="002060"/>
                </a:solidFill>
              </a:rPr>
              <a:t>8</a:t>
            </a:r>
            <a:r>
              <a:rPr lang="ru-RU" sz="2200" b="1" smtClean="0">
                <a:solidFill>
                  <a:srgbClr val="002060"/>
                </a:solidFill>
              </a:rPr>
              <a:t>. Кисень розщепляє глюкозу в мітохондріях.</a:t>
            </a: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half" idx="2"/>
          </p:nvPr>
        </p:nvGraphicFramePr>
        <p:xfrm>
          <a:off x="2714625" y="4929188"/>
          <a:ext cx="4038600" cy="168275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476250"/>
                <a:gridCol w="533400"/>
              </a:tblGrid>
              <a:tr h="496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39" name="Рисунок 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Визначити: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“так”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чи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“ні”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Обговорення малюнку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Однією із глобальних проблем людства є забруднення довкілля. 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Кисню, який виділяють                                            рослини, за підрахунками                                    вчених може вистачити                                              майже на 200 років. Але чи                                           може змінитися ця цифра                                              з такими антропогенними                                     впливами?</a:t>
            </a:r>
          </a:p>
          <a:p>
            <a:pPr eaLnBrk="1" hangingPunct="1"/>
            <a:endParaRPr lang="uk-UA" smtClean="0"/>
          </a:p>
        </p:txBody>
      </p:sp>
      <p:pic>
        <p:nvPicPr>
          <p:cNvPr id="44035" name="Рисунок 3" descr="труба лист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428875"/>
            <a:ext cx="3098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5" descr="4957118d95a04ae56e18aecb93bdd4a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5286375"/>
            <a:ext cx="1428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ми вже знаємо?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Які органи мають рослини?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Чим відрізняються кореневі системи?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З чого складається пагін?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Завдяки чому транспортуються речовини у рослині?</a:t>
            </a:r>
            <a:endParaRPr lang="en-US" b="1" smtClean="0">
              <a:solidFill>
                <a:srgbClr val="002060"/>
              </a:solidFill>
            </a:endParaRP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Яка різниця між вегетативними і репродуктивними бруньками?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Чому листок - бічна частина пагона?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Що надає рослинності зеленого забарвлення?</a:t>
            </a:r>
          </a:p>
        </p:txBody>
      </p:sp>
      <p:pic>
        <p:nvPicPr>
          <p:cNvPr id="1741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flipH="1">
            <a:off x="6786563" y="785813"/>
            <a:ext cx="1857375" cy="185737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Висновок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Завдяки внутрішній будові листок виконує такі важливі функції:</a:t>
            </a:r>
          </a:p>
          <a:p>
            <a:pPr eaLnBrk="1" hangingPunct="1"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фотосинтез</a:t>
            </a:r>
            <a:r>
              <a:rPr lang="uk-UA" b="1" smtClean="0">
                <a:solidFill>
                  <a:srgbClr val="002060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дихання</a:t>
            </a:r>
            <a:r>
              <a:rPr lang="uk-UA" b="1" smtClean="0">
                <a:solidFill>
                  <a:srgbClr val="002060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транспірація</a:t>
            </a:r>
            <a:r>
              <a:rPr lang="uk-UA" b="1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Без цих процесів життя                                             на планеті припиниться.</a:t>
            </a:r>
          </a:p>
        </p:txBody>
      </p:sp>
      <p:pic>
        <p:nvPicPr>
          <p:cNvPr id="4505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араллелограмм 6"/>
          <p:cNvSpPr/>
          <p:nvPr/>
        </p:nvSpPr>
        <p:spPr>
          <a:xfrm>
            <a:off x="4929188" y="2786063"/>
            <a:ext cx="3571875" cy="2786062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1536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Бережіть рослини!</a:t>
            </a:r>
            <a:b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“… на відстані голосу, на відстані погляду, хоч на відстані витягнутої руки!”</a:t>
            </a:r>
            <a:b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46082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4" descr="fleur6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143500"/>
            <a:ext cx="6000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Проблемне запитання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Що відбудеться із кімнатними рослинами, якщо на декілька днів: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першу</a:t>
            </a:r>
            <a:r>
              <a:rPr lang="uk-UA" b="1" dirty="0" smtClean="0">
                <a:solidFill>
                  <a:srgbClr val="002060"/>
                </a:solidFill>
              </a:rPr>
              <a:t> загорнути у папір, щоб не видно було ні єдиного листочка;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>
                <a:solidFill>
                  <a:srgbClr val="002060"/>
                </a:solidFill>
              </a:rPr>
              <a:t>н</a:t>
            </a:r>
            <a:r>
              <a:rPr lang="uk-UA" b="1" dirty="0" smtClean="0">
                <a:solidFill>
                  <a:srgbClr val="002060"/>
                </a:solidFill>
              </a:rPr>
              <a:t>а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другу </a:t>
            </a:r>
            <a:r>
              <a:rPr lang="uk-UA" b="1" dirty="0" smtClean="0">
                <a:solidFill>
                  <a:srgbClr val="002060"/>
                </a:solidFill>
              </a:rPr>
              <a:t>щільно одягнути                          прозорий поліетиленовий пакет;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ретю</a:t>
            </a:r>
            <a:r>
              <a:rPr lang="uk-UA" b="1" dirty="0" smtClean="0">
                <a:solidFill>
                  <a:srgbClr val="002060"/>
                </a:solidFill>
              </a:rPr>
              <a:t> накрити нещільним, тобто                           із отворами, скляним ковпаком.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Примітка! Всі рослини поливаються.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843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500813" y="3500438"/>
            <a:ext cx="1928812" cy="192881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 з історії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</a:rPr>
              <a:t>У Х</a:t>
            </a:r>
            <a:r>
              <a:rPr lang="en-US" sz="2800" b="1" smtClean="0">
                <a:solidFill>
                  <a:srgbClr val="002060"/>
                </a:solidFill>
              </a:rPr>
              <a:t>V</a:t>
            </a:r>
            <a:r>
              <a:rPr lang="uk-UA" sz="2800" b="1" smtClean="0">
                <a:solidFill>
                  <a:srgbClr val="002060"/>
                </a:solidFill>
              </a:rPr>
              <a:t>ІІ ст. голландський природодослідник Ян ван Гельмонт довів, що рослини живляться не лише речовинами з грунту.  </a:t>
            </a:r>
            <a:r>
              <a:rPr lang="en-US" sz="2800" b="1" smtClean="0">
                <a:solidFill>
                  <a:srgbClr val="002060"/>
                </a:solidFill>
              </a:rPr>
              <a:t>   </a:t>
            </a:r>
            <a:r>
              <a:rPr lang="uk-UA" sz="2800" b="1" smtClean="0">
                <a:solidFill>
                  <a:srgbClr val="002060"/>
                </a:solidFill>
              </a:rPr>
              <a:t>У горщик із масою грунту 90 кг було посаджено рослину масою понад 2 кг. Через 5 років маса рослини стала  76 кг,   </a:t>
            </a:r>
            <a:r>
              <a:rPr lang="en-US" sz="2800" b="1" smtClean="0">
                <a:solidFill>
                  <a:srgbClr val="002060"/>
                </a:solidFill>
              </a:rPr>
              <a:t>  </a:t>
            </a:r>
            <a:r>
              <a:rPr lang="uk-UA" sz="2800" b="1" smtClean="0">
                <a:solidFill>
                  <a:srgbClr val="002060"/>
                </a:solidFill>
              </a:rPr>
              <a:t>                 а маса грунту зменшилась всього                    на 100 г.</a:t>
            </a:r>
          </a:p>
          <a:p>
            <a:pPr eaLnBrk="1" hangingPunct="1"/>
            <a:r>
              <a:rPr lang="uk-UA" sz="2800" b="1" smtClean="0">
                <a:solidFill>
                  <a:srgbClr val="002060"/>
                </a:solidFill>
              </a:rPr>
              <a:t>За рахунок чого рослина набула такої маси?</a:t>
            </a:r>
          </a:p>
        </p:txBody>
      </p:sp>
      <p:pic>
        <p:nvPicPr>
          <p:cNvPr id="1945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2" descr="1274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1433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Фотосинтез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208462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Фотосинтез – процес, унаслідок  якого рослини в листках утворюють із простих неорганічних речовин складні органічні речовини, використовуючи енергію Сонця. 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Здатність до фотосинтезу властива рослинам</a:t>
            </a:r>
            <a:r>
              <a:rPr lang="uk-UA" b="1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uk-UA" b="1" smtClean="0">
                <a:solidFill>
                  <a:srgbClr val="002060"/>
                </a:solidFill>
              </a:rPr>
              <a:t>Вивчення даного процесу почалося ще у     Х</a:t>
            </a:r>
            <a:r>
              <a:rPr lang="en-US" b="1" smtClean="0">
                <a:solidFill>
                  <a:srgbClr val="002060"/>
                </a:solidFill>
              </a:rPr>
              <a:t>V</a:t>
            </a:r>
            <a:r>
              <a:rPr lang="uk-UA" b="1" smtClean="0">
                <a:solidFill>
                  <a:srgbClr val="002060"/>
                </a:solidFill>
              </a:rPr>
              <a:t>ІІІ ст. англійським вченим Джозефом Прістлі.</a:t>
            </a:r>
          </a:p>
        </p:txBody>
      </p:sp>
      <p:pic>
        <p:nvPicPr>
          <p:cNvPr id="2048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0_86c8_1ee67b7e_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000375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010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Умови фотосинтезу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2060"/>
                </a:solidFill>
              </a:rPr>
              <a:t>Для фотосинтезу рослини використовують:    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воду</a:t>
            </a:r>
            <a:r>
              <a:rPr lang="uk-UA" b="1" dirty="0" smtClean="0">
                <a:solidFill>
                  <a:srgbClr val="002060"/>
                </a:solidFill>
              </a:rPr>
              <a:t>, яка надходить із грунту;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вуглекислий газ</a:t>
            </a:r>
            <a:r>
              <a:rPr lang="uk-UA" b="1" dirty="0" smtClean="0">
                <a:solidFill>
                  <a:srgbClr val="002060"/>
                </a:solidFill>
              </a:rPr>
              <a:t>, що знаходиться у повітрі;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хлорофіл</a:t>
            </a:r>
            <a:r>
              <a:rPr lang="uk-UA" b="1" dirty="0" smtClean="0">
                <a:solidFill>
                  <a:srgbClr val="002060"/>
                </a:solidFill>
              </a:rPr>
              <a:t>, що міститься у хлоропластах;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світлову енергію Сонця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    Інтенсивність фотосинтезу                     залежить від кількості світла,                                           температури, кількості води                                    та вуглекислого газу.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150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листт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786188"/>
            <a:ext cx="22336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Де здійснюється фотосинтез?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      </a:t>
            </a:r>
            <a:r>
              <a:rPr lang="uk-UA" sz="2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Фотосинтез       </a:t>
            </a:r>
            <a:r>
              <a:rPr lang="uk-UA" b="1" dirty="0" smtClean="0">
                <a:solidFill>
                  <a:srgbClr val="002060"/>
                </a:solidFill>
              </a:rPr>
              <a:t>                                              здійснюється у пластидах                                      зеленого кольору -                                            хлоропластах. Вони                                                 містять хлорофіл, який                                                    і є посередником між                                           Сонцем і Землею.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    Яка функція пластид                                           іншого кольору:                                                 хромопластів та                                            лейкопластів? 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253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photosynthes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928813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001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утворюється 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 результаті фотосинтезу</a:t>
            </a:r>
            <a:endParaRPr lang="uk-UA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29600" cy="3857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       </a:t>
            </a:r>
            <a:r>
              <a:rPr lang="uk-UA" sz="2800" b="1" smtClean="0">
                <a:solidFill>
                  <a:srgbClr val="002060"/>
                </a:solidFill>
              </a:rPr>
              <a:t>У результаті фотосинтезу в листках утворюються                                                      органічні                                                                    сполуки і                                                            виділяється                                                                        в атмосферу                                                               кисень.</a:t>
            </a:r>
          </a:p>
        </p:txBody>
      </p:sp>
      <p:pic>
        <p:nvPicPr>
          <p:cNvPr id="2355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photo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928938"/>
            <a:ext cx="457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610</Words>
  <Application>Microsoft Office PowerPoint</Application>
  <PresentationFormat>Экран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Функції листка: фотосинтез, дихання, транспірація.</dc:title>
  <dc:creator>Павленко</dc:creator>
  <cp:lastModifiedBy>User</cp:lastModifiedBy>
  <cp:revision>171</cp:revision>
  <dcterms:created xsi:type="dcterms:W3CDTF">2010-08-19T20:30:01Z</dcterms:created>
  <dcterms:modified xsi:type="dcterms:W3CDTF">2014-01-21T13:55:47Z</dcterms:modified>
</cp:coreProperties>
</file>