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5" r:id="rId8"/>
    <p:sldId id="262" r:id="rId9"/>
    <p:sldId id="268" r:id="rId10"/>
    <p:sldId id="269" r:id="rId11"/>
    <p:sldId id="270" r:id="rId12"/>
    <p:sldId id="271" r:id="rId13"/>
    <p:sldId id="272" r:id="rId14"/>
    <p:sldId id="280" r:id="rId15"/>
    <p:sldId id="273" r:id="rId16"/>
    <p:sldId id="274" r:id="rId17"/>
    <p:sldId id="281" r:id="rId18"/>
    <p:sldId id="283" r:id="rId19"/>
    <p:sldId id="279" r:id="rId20"/>
    <p:sldId id="263" r:id="rId21"/>
    <p:sldId id="282" r:id="rId22"/>
    <p:sldId id="277" r:id="rId2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37" autoAdjust="0"/>
  </p:normalViewPr>
  <p:slideViewPr>
    <p:cSldViewPr>
      <p:cViewPr varScale="1">
        <p:scale>
          <a:sx n="76" d="100"/>
          <a:sy n="76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98244-9D68-4806-921C-2543ED53D87C}" type="datetimeFigureOut">
              <a:rPr lang="uk-UA"/>
              <a:pPr>
                <a:defRPr/>
              </a:pPr>
              <a:t>21.01.2014</a:t>
            </a:fld>
            <a:endParaRPr lang="uk-UA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EFA8D-D52D-41D3-88C2-F3784082BF1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47C17-65B6-4D30-9451-D2E0241CF7BD}" type="datetimeFigureOut">
              <a:rPr lang="uk-UA"/>
              <a:pPr>
                <a:defRPr/>
              </a:pPr>
              <a:t>21.01.2014</a:t>
            </a:fld>
            <a:endParaRPr lang="uk-UA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9FF9C-0620-448B-988E-8DED88A9224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0D401-276A-4AFF-8292-A11474A43C21}" type="datetimeFigureOut">
              <a:rPr lang="uk-UA"/>
              <a:pPr>
                <a:defRPr/>
              </a:pPr>
              <a:t>21.01.2014</a:t>
            </a:fld>
            <a:endParaRPr lang="uk-UA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FCFB3-7020-4E32-B197-1AB82540DB9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C8EBF-4EDE-4F3F-83CF-791BD30BDB9C}" type="datetimeFigureOut">
              <a:rPr lang="uk-UA"/>
              <a:pPr>
                <a:defRPr/>
              </a:pPr>
              <a:t>21.01.2014</a:t>
            </a:fld>
            <a:endParaRPr lang="uk-UA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76AEB-8326-47AB-A056-40492D77EEB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3DC0-B9E2-4794-8F9B-A8200CFC1887}" type="datetimeFigureOut">
              <a:rPr lang="uk-UA"/>
              <a:pPr>
                <a:defRPr/>
              </a:pPr>
              <a:t>21.01.2014</a:t>
            </a:fld>
            <a:endParaRPr lang="uk-UA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A266F-674B-446C-A152-14D9E589FB4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109F4-C26D-4A73-A879-97C5DA30FDB8}" type="datetimeFigureOut">
              <a:rPr lang="uk-UA"/>
              <a:pPr>
                <a:defRPr/>
              </a:pPr>
              <a:t>21.01.2014</a:t>
            </a:fld>
            <a:endParaRPr lang="uk-UA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368E4-22C5-45EE-A5DA-0500623ED3E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098C-282F-45D1-BC19-5ECD03DFA537}" type="datetimeFigureOut">
              <a:rPr lang="uk-UA"/>
              <a:pPr>
                <a:defRPr/>
              </a:pPr>
              <a:t>21.01.2014</a:t>
            </a:fld>
            <a:endParaRPr lang="uk-UA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4E5D3-81DA-4AE7-8FB8-719F5FA284A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BCE7-3CC3-43EB-BC7F-B47748C58EE9}" type="datetimeFigureOut">
              <a:rPr lang="uk-UA"/>
              <a:pPr>
                <a:defRPr/>
              </a:pPr>
              <a:t>21.01.2014</a:t>
            </a:fld>
            <a:endParaRPr lang="uk-UA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D7BC3-E498-43C1-8EB6-6878FCA3E09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E5A0-EE0A-4820-8ABD-C1EF70E8F1D0}" type="datetimeFigureOut">
              <a:rPr lang="uk-UA"/>
              <a:pPr>
                <a:defRPr/>
              </a:pPr>
              <a:t>21.01.2014</a:t>
            </a:fld>
            <a:endParaRPr lang="uk-UA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A9B8-9FCA-454F-8B43-6D0E061C8C2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56EC2-DF6B-4950-8816-D9A8B113C47A}" type="datetimeFigureOut">
              <a:rPr lang="uk-UA"/>
              <a:pPr>
                <a:defRPr/>
              </a:pPr>
              <a:t>21.01.2014</a:t>
            </a:fld>
            <a:endParaRPr lang="uk-UA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788D6-39A9-4A0F-AAE6-4D640A05ED8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D1284-DA66-48DF-8BBE-F3702EAB05C5}" type="datetimeFigureOut">
              <a:rPr lang="uk-UA"/>
              <a:pPr>
                <a:defRPr/>
              </a:pPr>
              <a:t>21.01.2014</a:t>
            </a:fld>
            <a:endParaRPr lang="uk-UA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ECFE9-E500-478A-9E23-4F07C7D850E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A5261D-D793-441B-8D03-FEBA489E2C8F}" type="datetimeFigureOut">
              <a:rPr lang="uk-UA"/>
              <a:pPr>
                <a:defRPr/>
              </a:pPr>
              <a:t>21.01.2014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47C88E-D7EB-4502-85EA-2CFA0A374FD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1" r:id="rId7"/>
    <p:sldLayoutId id="2147483688" r:id="rId8"/>
    <p:sldLayoutId id="2147483680" r:id="rId9"/>
    <p:sldLayoutId id="2147483679" r:id="rId10"/>
    <p:sldLayoutId id="214748367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8143932" cy="250033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/>
              <a:t>Корінь.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uk-UA" sz="4800" b="1" dirty="0" smtClean="0"/>
              <a:t>	Кореневі системи.</a:t>
            </a:r>
            <a:br>
              <a:rPr lang="uk-UA" sz="4800" b="1" dirty="0" smtClean="0"/>
            </a:br>
            <a:r>
              <a:rPr lang="uk-UA" sz="4800" b="1" dirty="0" smtClean="0"/>
              <a:t>		 Видозміни кореня.</a:t>
            </a:r>
            <a:endParaRPr lang="uk-UA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786438"/>
            <a:ext cx="6400800" cy="685800"/>
          </a:xfrm>
        </p:spPr>
        <p:txBody>
          <a:bodyPr>
            <a:normAutofit/>
          </a:bodyPr>
          <a:lstStyle/>
          <a:p>
            <a:pPr algn="r" eaLnBrk="1" hangingPunct="1"/>
            <a:r>
              <a:rPr lang="uk-UA" sz="2800" b="1" smtClean="0">
                <a:solidFill>
                  <a:srgbClr val="443329"/>
                </a:solidFill>
              </a:rPr>
              <a:t>Матеріали до уроків у </a:t>
            </a:r>
            <a:r>
              <a:rPr lang="uk-UA" sz="2800" b="1" smtClean="0">
                <a:solidFill>
                  <a:srgbClr val="443329"/>
                </a:solidFill>
                <a:latin typeface="Arial" charset="0"/>
              </a:rPr>
              <a:t>6</a:t>
            </a:r>
            <a:r>
              <a:rPr lang="uk-UA" sz="2800" b="1" smtClean="0">
                <a:solidFill>
                  <a:srgbClr val="443329"/>
                </a:solidFill>
              </a:rPr>
              <a:t> кл.</a:t>
            </a:r>
          </a:p>
        </p:txBody>
      </p:sp>
      <p:pic>
        <p:nvPicPr>
          <p:cNvPr id="13315" name="Рисунок 3" descr="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4000500"/>
            <a:ext cx="20716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бульбокорені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73209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Бульбокорені </a:t>
            </a:r>
            <a:r>
              <a:rPr lang="uk-UA" b="1" dirty="0" smtClean="0"/>
              <a:t>- кореневі бульби або шишки - видозмінені потовщені бічні та додаткові корені, що як і коренеплоди запасають поживні речовини. Вони зустрічаються у жоржин, орхідей, хвощів.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</p:txBody>
      </p:sp>
      <p:pic>
        <p:nvPicPr>
          <p:cNvPr id="22531" name="Рисунок 4" descr="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3929063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 descr="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4357688"/>
            <a:ext cx="25812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Повітряні корені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37490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Повітряні корені </a:t>
            </a:r>
            <a:r>
              <a:rPr lang="uk-UA" b="1" dirty="0" smtClean="0"/>
              <a:t>- це корені, які утворюються у рослин, що пристосувалися рости на корі інших рослин. Вони мають здатність звисати вниз і поглинати вологу з повітря.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</p:txBody>
      </p:sp>
      <p:pic>
        <p:nvPicPr>
          <p:cNvPr id="23555" name="Рисунок 5" descr="1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4214813"/>
            <a:ext cx="1752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6" descr="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929063"/>
            <a:ext cx="26431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7" descr="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857625"/>
            <a:ext cx="2428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Дихальні корені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86800" cy="5072098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Дихальні корені - пневматофори</a:t>
            </a:r>
            <a:r>
              <a:rPr lang="uk-UA" b="1" dirty="0" smtClean="0"/>
              <a:t>, які утворюються у рослин, що ростуть на грунтах, де не вистачає кисню. Вони піднімаються над поверхнею грунту або води,                       якщо місце заболочене, і                          ростуть вгору. В цих коренях                накопичується повітря, що              потім поступає в звичайні корені,                            які знаходяться в товщі грунту. Такі корені характерні для рослин боліт та мангрових дерев у тропіках.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</p:txBody>
      </p:sp>
      <p:pic>
        <p:nvPicPr>
          <p:cNvPr id="24579" name="Рисунок 4" descr="пневматофор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2857500"/>
            <a:ext cx="24923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Ходульні корені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30346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Ходульні корені </a:t>
            </a:r>
            <a:r>
              <a:rPr lang="uk-UA" b="1" dirty="0" smtClean="0"/>
              <a:t>- вирости, що утворюються на пагонах і виконують функцію опори, тому їх називають ще опорними. Такі корені наявні у кукурудзи, пальм, баньяна.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</p:txBody>
      </p:sp>
      <p:pic>
        <p:nvPicPr>
          <p:cNvPr id="25603" name="Рисунок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3929063"/>
            <a:ext cx="2071688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7" descr="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857625"/>
            <a:ext cx="40005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Ходульні корені</a:t>
            </a:r>
            <a:endParaRPr lang="uk-UA" b="1" dirty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6606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smtClean="0"/>
              <a:t>Завдяки ходульним кореням баньян називають дерево-ліс.</a:t>
            </a:r>
          </a:p>
          <a:p>
            <a:pPr eaLnBrk="1" hangingPunct="1"/>
            <a:endParaRPr lang="uk-UA" smtClean="0"/>
          </a:p>
        </p:txBody>
      </p:sp>
      <p:pic>
        <p:nvPicPr>
          <p:cNvPr id="26627" name="Рисунок 7" descr="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2428875"/>
            <a:ext cx="5810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Корені - причіпки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23229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Корені-причіпки</a:t>
            </a:r>
            <a:r>
              <a:rPr lang="uk-UA" b="1" dirty="0" smtClean="0"/>
              <a:t> - видозмінені                                корені, які з’являються у витких                    рослин. Вони здатні чіплятися                           за опору чи кору дерева, по                             якій в</a:t>
            </a:r>
            <a:r>
              <a:rPr lang="ru-RU" b="1" dirty="0" smtClean="0"/>
              <a:t>’</a:t>
            </a:r>
            <a:r>
              <a:rPr lang="uk-UA" b="1" dirty="0" err="1" smtClean="0"/>
              <a:t>ється</a:t>
            </a:r>
            <a:r>
              <a:rPr lang="uk-UA" b="1" dirty="0" smtClean="0"/>
              <a:t> рослина. Такі чіпкі                  корені наявні у плющів, фікусів</a:t>
            </a:r>
            <a:r>
              <a:rPr lang="en-US" b="1" dirty="0" smtClean="0"/>
              <a:t>.</a:t>
            </a:r>
            <a:r>
              <a:rPr lang="uk-UA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</p:txBody>
      </p:sp>
      <p:pic>
        <p:nvPicPr>
          <p:cNvPr id="27651" name="Рисунок 5" descr="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1714500"/>
            <a:ext cx="2408237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6" descr="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4714875"/>
            <a:ext cx="23574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Корені - присоски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23189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err="1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Корені–присоски</a:t>
            </a: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 - гаусторії  - </a:t>
            </a:r>
            <a:r>
              <a:rPr lang="uk-UA" b="1" dirty="0" smtClean="0"/>
              <a:t>зустрічаються у рослин-паразитів, таких як повитиця, омела.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</p:txBody>
      </p:sp>
      <p:pic>
        <p:nvPicPr>
          <p:cNvPr id="28675" name="Рисунок 3" descr="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786063"/>
            <a:ext cx="29289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 descr="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429000"/>
            <a:ext cx="3540125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Зробити підписи</a:t>
            </a:r>
            <a:endParaRPr lang="uk-UA" b="1" dirty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5929313" y="1554163"/>
            <a:ext cx="3062287" cy="2589212"/>
          </a:xfrm>
        </p:spPr>
        <p:txBody>
          <a:bodyPr/>
          <a:lstStyle/>
          <a:p>
            <a:pPr eaLnBrk="1" hangingPunct="1"/>
            <a:r>
              <a:rPr lang="uk-UA" b="1" smtClean="0"/>
              <a:t>1</a:t>
            </a:r>
            <a:r>
              <a:rPr lang="uk-UA" smtClean="0"/>
              <a:t>…………........</a:t>
            </a:r>
          </a:p>
          <a:p>
            <a:pPr eaLnBrk="1" hangingPunct="1"/>
            <a:r>
              <a:rPr lang="uk-UA" b="1" smtClean="0"/>
              <a:t>2</a:t>
            </a:r>
            <a:r>
              <a:rPr lang="uk-UA" smtClean="0"/>
              <a:t>……………….</a:t>
            </a:r>
          </a:p>
          <a:p>
            <a:pPr eaLnBrk="1" hangingPunct="1"/>
            <a:r>
              <a:rPr lang="uk-UA" b="1" smtClean="0"/>
              <a:t>3</a:t>
            </a:r>
            <a:r>
              <a:rPr lang="uk-UA" smtClean="0"/>
              <a:t>……………….</a:t>
            </a:r>
          </a:p>
          <a:p>
            <a:pPr eaLnBrk="1" hangingPunct="1"/>
            <a:r>
              <a:rPr lang="uk-UA" b="1" smtClean="0"/>
              <a:t>4</a:t>
            </a:r>
            <a:r>
              <a:rPr lang="uk-UA" smtClean="0"/>
              <a:t>……………….</a:t>
            </a:r>
          </a:p>
        </p:txBody>
      </p:sp>
      <p:pic>
        <p:nvPicPr>
          <p:cNvPr id="29699" name="Рисунок 3" descr="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357688"/>
            <a:ext cx="3143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6" descr="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4214813"/>
            <a:ext cx="185737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8" descr="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500188"/>
            <a:ext cx="22145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12" descr="0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1714500"/>
            <a:ext cx="21574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Прямоугольник 13"/>
          <p:cNvSpPr>
            <a:spLocks noChangeArrowheads="1"/>
          </p:cNvSpPr>
          <p:nvPr/>
        </p:nvSpPr>
        <p:spPr bwMode="auto">
          <a:xfrm>
            <a:off x="214313" y="3643313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 pitchFamily="34" charset="0"/>
              </a:rPr>
              <a:t>1</a:t>
            </a:r>
          </a:p>
        </p:txBody>
      </p:sp>
      <p:sp>
        <p:nvSpPr>
          <p:cNvPr id="29704" name="Прямоугольник 14"/>
          <p:cNvSpPr>
            <a:spLocks noChangeArrowheads="1"/>
          </p:cNvSpPr>
          <p:nvPr/>
        </p:nvSpPr>
        <p:spPr bwMode="auto">
          <a:xfrm>
            <a:off x="3214688" y="3643313"/>
            <a:ext cx="319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Franklin Gothic Book" pitchFamily="34" charset="0"/>
              </a:rPr>
              <a:t>2</a:t>
            </a:r>
          </a:p>
        </p:txBody>
      </p:sp>
      <p:sp>
        <p:nvSpPr>
          <p:cNvPr id="29705" name="Прямоугольник 15"/>
          <p:cNvSpPr>
            <a:spLocks noChangeArrowheads="1"/>
          </p:cNvSpPr>
          <p:nvPr/>
        </p:nvSpPr>
        <p:spPr bwMode="auto">
          <a:xfrm>
            <a:off x="1285875" y="6215063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Franklin Gothic Book" pitchFamily="34" charset="0"/>
              </a:rPr>
              <a:t>3</a:t>
            </a:r>
          </a:p>
        </p:txBody>
      </p:sp>
      <p:sp>
        <p:nvSpPr>
          <p:cNvPr id="29706" name="Прямоугольник 16"/>
          <p:cNvSpPr>
            <a:spLocks noChangeArrowheads="1"/>
          </p:cNvSpPr>
          <p:nvPr/>
        </p:nvSpPr>
        <p:spPr bwMode="auto">
          <a:xfrm>
            <a:off x="4214813" y="6143625"/>
            <a:ext cx="319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Franklin Gothic Book" pitchFamily="34" charset="0"/>
              </a:rPr>
              <a:t>4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Що це може бути?</a:t>
            </a:r>
            <a:endParaRPr lang="uk-UA" b="1" dirty="0"/>
          </a:p>
        </p:txBody>
      </p:sp>
      <p:pic>
        <p:nvPicPr>
          <p:cNvPr id="30722" name="Рисунок 6" descr="3598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500313"/>
            <a:ext cx="350996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7" descr="korn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357313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8" descr="мангровы корен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929063"/>
            <a:ext cx="33337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50" y="6201"/>
            <a:ext cx="8686800" cy="81857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Дати характеристику   </a:t>
            </a:r>
            <a:endParaRPr lang="uk-UA" b="1" dirty="0"/>
          </a:p>
        </p:txBody>
      </p:sp>
      <p:sp>
        <p:nvSpPr>
          <p:cNvPr id="31746" name="Прямоугольник 4"/>
          <p:cNvSpPr>
            <a:spLocks noChangeArrowheads="1"/>
          </p:cNvSpPr>
          <p:nvPr/>
        </p:nvSpPr>
        <p:spPr bwMode="auto">
          <a:xfrm>
            <a:off x="4859338" y="620713"/>
            <a:ext cx="3714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/>
              <a:t>видозмін кореня</a:t>
            </a:r>
            <a:endParaRPr lang="uk-UA" sz="2800"/>
          </a:p>
        </p:txBody>
      </p:sp>
      <p:pic>
        <p:nvPicPr>
          <p:cNvPr id="31747" name="Рисунок 6" descr="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125538"/>
            <a:ext cx="33099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8" descr="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25538"/>
            <a:ext cx="3314700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4" descr="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3644900"/>
            <a:ext cx="3540125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3635375" y="177323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/>
              <a:t>А)</a:t>
            </a:r>
            <a:endParaRPr lang="ru-RU" b="1"/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8459788" y="234950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/>
              <a:t>Б)</a:t>
            </a:r>
            <a:endParaRPr lang="ru-RU" b="1"/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5940425" y="58054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/>
              <a:t>В)</a:t>
            </a:r>
            <a:endParaRPr lang="ru-RU" b="1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Мета уроку</a:t>
            </a:r>
            <a:endParaRPr lang="uk-UA" b="1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03775"/>
          </a:xfrm>
        </p:spPr>
        <p:txBody>
          <a:bodyPr/>
          <a:lstStyle/>
          <a:p>
            <a:pPr eaLnBrk="1" hangingPunct="1"/>
            <a:r>
              <a:rPr lang="uk-UA" b="1" smtClean="0"/>
              <a:t>Ознайомити учнів із будовою та функціями кореня рослини.</a:t>
            </a:r>
          </a:p>
          <a:p>
            <a:pPr eaLnBrk="1" hangingPunct="1"/>
            <a:r>
              <a:rPr lang="uk-UA" b="1" smtClean="0"/>
              <a:t>Дати поняття коренева система.</a:t>
            </a:r>
          </a:p>
          <a:p>
            <a:pPr eaLnBrk="1" hangingPunct="1"/>
            <a:r>
              <a:rPr lang="uk-UA" b="1" smtClean="0"/>
              <a:t>Розкрити біологічне значення              видозмін коренів у природі.</a:t>
            </a:r>
          </a:p>
          <a:p>
            <a:pPr eaLnBrk="1" hangingPunct="1"/>
            <a:r>
              <a:rPr lang="uk-UA" b="1" smtClean="0"/>
              <a:t>З</a:t>
            </a:r>
            <a:r>
              <a:rPr lang="en-US" b="1" smtClean="0"/>
              <a:t>’</a:t>
            </a:r>
            <a:r>
              <a:rPr lang="uk-UA" b="1" smtClean="0"/>
              <a:t>ясувати вірність народного                  прислів</a:t>
            </a:r>
            <a:r>
              <a:rPr lang="en-US" b="1" smtClean="0"/>
              <a:t>’</a:t>
            </a:r>
            <a:r>
              <a:rPr lang="uk-UA" b="1" smtClean="0"/>
              <a:t>я: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smtClean="0"/>
              <a:t>	“Який корінець, такий пагінець”.</a:t>
            </a:r>
          </a:p>
        </p:txBody>
      </p:sp>
      <p:pic>
        <p:nvPicPr>
          <p:cNvPr id="14339" name="Рисунок 3" descr="kor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3286125"/>
            <a:ext cx="25003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Значення видозмін кореня.</a:t>
            </a:r>
            <a:endParaRPr lang="uk-UA" b="1" dirty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517900"/>
          </a:xfrm>
        </p:spPr>
        <p:txBody>
          <a:bodyPr/>
          <a:lstStyle/>
          <a:p>
            <a:pPr eaLnBrk="1" hangingPunct="1"/>
            <a:r>
              <a:rPr lang="uk-UA" b="1" smtClean="0"/>
              <a:t>Видозмінені корені виникли у рослин як пристосування до певних умов існування.      У багатьох випадках вони мають корисне значення не лише для самої рослини, але і в житті та практичній                                  діяльності людини.</a:t>
            </a:r>
          </a:p>
        </p:txBody>
      </p:sp>
      <p:pic>
        <p:nvPicPr>
          <p:cNvPr id="32771" name="Рисунок 4" descr="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643313"/>
            <a:ext cx="3929062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7160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Чи вірне народне </a:t>
            </a:r>
            <a:r>
              <a:rPr lang="uk-UA" b="1" dirty="0" err="1" smtClean="0"/>
              <a:t>прислів</a:t>
            </a:r>
            <a:r>
              <a:rPr lang="en-US" b="1" dirty="0" smtClean="0"/>
              <a:t>’</a:t>
            </a:r>
            <a:r>
              <a:rPr lang="uk-UA" b="1" dirty="0" smtClean="0"/>
              <a:t>я:  </a:t>
            </a:r>
            <a:br>
              <a:rPr lang="uk-UA" b="1" dirty="0" smtClean="0"/>
            </a:br>
            <a:r>
              <a:rPr lang="uk-UA" b="1" dirty="0" smtClean="0"/>
              <a:t>	</a:t>
            </a:r>
            <a:r>
              <a:rPr lang="uk-UA" b="1" dirty="0" err="1" smtClean="0"/>
              <a:t>“Який</a:t>
            </a:r>
            <a:r>
              <a:rPr lang="uk-UA" b="1" dirty="0" smtClean="0"/>
              <a:t> корінець, такий </a:t>
            </a:r>
            <a:r>
              <a:rPr lang="uk-UA" b="1" dirty="0" err="1" smtClean="0"/>
              <a:t>пагінець”</a:t>
            </a:r>
            <a:r>
              <a:rPr lang="uk-UA" b="1" dirty="0" smtClean="0"/>
              <a:t>.</a:t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33794" name="Рисунок 5" descr="15 ох корен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14500"/>
            <a:ext cx="2714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10" descr="94615210 корр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429000"/>
            <a:ext cx="32146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6" descr="26639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2428875"/>
            <a:ext cx="29289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4800" y="457200"/>
            <a:ext cx="8686800" cy="404337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	</a:t>
            </a:r>
          </a:p>
          <a:p>
            <a:pPr fontAlgn="auto">
              <a:spcAft>
                <a:spcPts val="0"/>
              </a:spcAft>
              <a:defRPr/>
            </a:pPr>
            <a:endParaRPr lang="uk-UA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	</a:t>
            </a:r>
            <a:r>
              <a:rPr lang="uk-UA" sz="54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Успіхів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54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		у вивченні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54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			наступних тем!</a:t>
            </a:r>
          </a:p>
        </p:txBody>
      </p:sp>
      <p:pic>
        <p:nvPicPr>
          <p:cNvPr id="34818" name="Рисунок 5" descr="b2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4429125"/>
            <a:ext cx="10382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Що таке корінь?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Корінь</a:t>
            </a:r>
            <a:r>
              <a:rPr lang="uk-UA" b="1" dirty="0" smtClean="0"/>
              <a:t> – це осьовий підземний орган, що виник у рослин як пристосування до життя на суходолі. Він необхідний для прикріплення та утримання рослини                                             в грунті, всмоктування                                   води та накопичення                                  поживних речовин.</a:t>
            </a:r>
            <a:endParaRPr lang="uk-UA" b="1" dirty="0"/>
          </a:p>
        </p:txBody>
      </p:sp>
      <p:pic>
        <p:nvPicPr>
          <p:cNvPr id="15363" name="Рисунок 5" descr="plants_intern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3214688"/>
            <a:ext cx="3810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Різноманітність коренів.</a:t>
            </a:r>
            <a:endParaRPr lang="uk-UA" b="1" dirty="0"/>
          </a:p>
        </p:txBody>
      </p:sp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341438"/>
            <a:ext cx="32670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68313" y="1412875"/>
            <a:ext cx="475138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/>
              <a:t>1</a:t>
            </a:r>
            <a:r>
              <a:rPr lang="uk-UA" sz="3000"/>
              <a:t>. </a:t>
            </a:r>
            <a:r>
              <a:rPr lang="uk-UA" sz="3000" b="1"/>
              <a:t>Головний корінь</a:t>
            </a:r>
            <a:r>
              <a:rPr lang="uk-UA" sz="3000"/>
              <a:t> розвивається із зародкового корінця.</a:t>
            </a:r>
          </a:p>
          <a:p>
            <a:pPr>
              <a:spcBef>
                <a:spcPct val="50000"/>
              </a:spcBef>
            </a:pPr>
            <a:r>
              <a:rPr lang="uk-UA" sz="3000"/>
              <a:t>2. </a:t>
            </a:r>
            <a:r>
              <a:rPr lang="uk-UA" sz="3000" b="1"/>
              <a:t>Бічні корені</a:t>
            </a:r>
            <a:r>
              <a:rPr lang="uk-UA" sz="3000"/>
              <a:t> розвиваються на головному або додаткових коренях.</a:t>
            </a:r>
          </a:p>
          <a:p>
            <a:pPr>
              <a:spcBef>
                <a:spcPct val="50000"/>
              </a:spcBef>
            </a:pPr>
            <a:r>
              <a:rPr lang="uk-UA" sz="3000"/>
              <a:t>3. </a:t>
            </a:r>
            <a:r>
              <a:rPr lang="uk-UA" sz="3000" b="1"/>
              <a:t>Додаткові корені</a:t>
            </a:r>
            <a:r>
              <a:rPr lang="uk-UA" sz="3000"/>
              <a:t> формуються на пагоні.</a:t>
            </a:r>
            <a:endParaRPr lang="ru-RU" sz="300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Що таке коренева система?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/>
              <a:t>Сукупність усіх коренів рослини утворює кореневу систему.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/>
              <a:t>Розрізняють кореневі системи: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5400" b="1" dirty="0" smtClean="0"/>
              <a:t> </a:t>
            </a:r>
            <a:r>
              <a:rPr lang="uk-UA" b="1" dirty="0" smtClean="0"/>
              <a:t>а)</a:t>
            </a:r>
            <a:r>
              <a:rPr lang="uk-UA" sz="5400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 стрижневу 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  б)</a:t>
            </a:r>
            <a:r>
              <a:rPr lang="uk-UA" sz="5400" b="1" dirty="0" smtClean="0"/>
              <a:t> </a:t>
            </a:r>
            <a:r>
              <a:rPr lang="uk-UA" sz="5400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мичкувату .</a:t>
            </a:r>
            <a:endParaRPr lang="uk-UA" sz="5400" b="1" dirty="0">
              <a:effectLst>
                <a:glow rad="101600">
                  <a:schemeClr val="accent6">
                    <a:lumMod val="50000"/>
                    <a:alpha val="60000"/>
                  </a:schemeClr>
                </a:glow>
              </a:effectLst>
            </a:endParaRPr>
          </a:p>
        </p:txBody>
      </p:sp>
      <p:pic>
        <p:nvPicPr>
          <p:cNvPr id="17411" name="Рисунок 3" descr="korn_cic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429000"/>
            <a:ext cx="3571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4929188" y="5786438"/>
            <a:ext cx="37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Franklin Gothic Book" pitchFamily="34" charset="0"/>
              </a:rPr>
              <a:t>а)</a:t>
            </a:r>
            <a:endParaRPr lang="uk-UA">
              <a:latin typeface="Franklin Gothic Book" pitchFamily="34" charset="0"/>
            </a:endParaRP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6858000" y="5786438"/>
            <a:ext cx="37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Franklin Gothic Book" pitchFamily="34" charset="0"/>
              </a:rPr>
              <a:t>б)</a:t>
            </a:r>
            <a:endParaRPr lang="uk-UA">
              <a:latin typeface="Franklin Gothic Book" pitchFamily="34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Стрижнева коренева система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113" y="1528888"/>
            <a:ext cx="7946866" cy="375859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Стрижнева</a:t>
            </a:r>
            <a:r>
              <a:rPr lang="uk-UA" b="1" dirty="0" smtClean="0"/>
              <a:t> коренева система має добре розвинений головний </a:t>
            </a:r>
            <a:r>
              <a:rPr lang="en-US" b="1" dirty="0" smtClean="0"/>
              <a:t>                                     </a:t>
            </a:r>
            <a:r>
              <a:rPr lang="uk-UA" b="1" dirty="0" smtClean="0"/>
              <a:t>корінь, який виконує </a:t>
            </a:r>
            <a:r>
              <a:rPr lang="en-US" b="1" dirty="0" smtClean="0"/>
              <a:t>                                  </a:t>
            </a:r>
            <a:r>
              <a:rPr lang="uk-UA" b="1" dirty="0" smtClean="0"/>
              <a:t>функцію стрижня. Він </a:t>
            </a:r>
            <a:r>
              <a:rPr lang="en-US" b="1" dirty="0" smtClean="0"/>
              <a:t>                              </a:t>
            </a:r>
            <a:r>
              <a:rPr lang="uk-UA" b="1" dirty="0" smtClean="0"/>
              <a:t>галузиться завдяки </a:t>
            </a:r>
            <a:r>
              <a:rPr lang="en-US" b="1" dirty="0" smtClean="0"/>
              <a:t>                                  </a:t>
            </a:r>
            <a:r>
              <a:rPr lang="uk-UA" b="1" dirty="0" smtClean="0"/>
              <a:t>утворенню бічних </a:t>
            </a:r>
            <a:r>
              <a:rPr lang="en-US" b="1" dirty="0" smtClean="0"/>
              <a:t>                                         </a:t>
            </a:r>
            <a:r>
              <a:rPr lang="uk-UA" b="1" dirty="0" smtClean="0"/>
              <a:t>коренів.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997200"/>
            <a:ext cx="4271962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Мичкувата коренева система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Мичкувата</a:t>
            </a:r>
            <a:r>
              <a:rPr lang="uk-UA" b="1" dirty="0" smtClean="0"/>
              <a:t> коренева система формується додатковими коренями, які галузяться за рахунок утворення бічних коренів. Стрижень відсутній і тому система нагадує мичку.</a:t>
            </a:r>
          </a:p>
        </p:txBody>
      </p:sp>
      <p:pic>
        <p:nvPicPr>
          <p:cNvPr id="19459" name="Рисунок 4" descr="3855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3857625"/>
            <a:ext cx="40005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Видозміни кореня.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0379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/>
              <a:t>У деяких рослин корені набувають нових рис – видозмінюються. Бувають такі видозміни: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   коренеплоди,                                     </a:t>
            </a:r>
            <a:r>
              <a:rPr lang="uk-UA" b="1" dirty="0" err="1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бульбокорені</a:t>
            </a: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,                                         повітряні корені,                                     дихальні корені,                                       ходульні корені,                                   </a:t>
            </a:r>
            <a:r>
              <a:rPr lang="uk-UA" b="1" dirty="0" err="1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грибокорені</a:t>
            </a: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,                                                корені-причіпки, корені-присоски…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dirty="0"/>
          </a:p>
        </p:txBody>
      </p:sp>
      <p:pic>
        <p:nvPicPr>
          <p:cNvPr id="20483" name="Рисунок 4" descr="всі коренепл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86063"/>
            <a:ext cx="3429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коренеплоди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45259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Коренеплоди</a:t>
            </a:r>
            <a:r>
              <a:rPr lang="uk-UA" b="1" dirty="0" smtClean="0"/>
              <a:t> - видозмінене потовщення головного кореня, що виконує функції запасання поживних речовин. Коренеплоди зустрічаються у буряків, моркви, петрушки, ріпи, редиски.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</p:txBody>
      </p:sp>
      <p:pic>
        <p:nvPicPr>
          <p:cNvPr id="21507" name="Рисунок 7" descr="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286250"/>
            <a:ext cx="1428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8" descr="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3929063"/>
            <a:ext cx="1571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9" descr="0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5143500"/>
            <a:ext cx="152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11" descr="0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643313"/>
            <a:ext cx="12985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12" descr="0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63" y="4071938"/>
            <a:ext cx="1428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13" descr="0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13" y="5214938"/>
            <a:ext cx="15001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388</TotalTime>
  <Words>111</Words>
  <Application>Microsoft Office PowerPoint</Application>
  <PresentationFormat>Экран (4:3)</PresentationFormat>
  <Paragraphs>25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Franklin Gothic Medium</vt:lpstr>
      <vt:lpstr>Franklin Gothic Book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Корінь. Видозміни кореня</dc:title>
  <dc:creator>Павленко</dc:creator>
  <cp:lastModifiedBy>User</cp:lastModifiedBy>
  <cp:revision>113</cp:revision>
  <dcterms:created xsi:type="dcterms:W3CDTF">2010-06-14T17:49:57Z</dcterms:created>
  <dcterms:modified xsi:type="dcterms:W3CDTF">2014-01-21T13:50:40Z</dcterms:modified>
</cp:coreProperties>
</file>